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406" r:id="rId2"/>
    <p:sldId id="428" r:id="rId3"/>
    <p:sldId id="296" r:id="rId4"/>
    <p:sldId id="432" r:id="rId5"/>
    <p:sldId id="409" r:id="rId6"/>
    <p:sldId id="423" r:id="rId7"/>
    <p:sldId id="431" r:id="rId8"/>
    <p:sldId id="430"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Crowe" initials="NC" lastIdx="5" clrIdx="0">
    <p:extLst>
      <p:ext uri="{19B8F6BF-5375-455C-9EA6-DF929625EA0E}">
        <p15:presenceInfo xmlns:p15="http://schemas.microsoft.com/office/powerpoint/2012/main" userId="S-1-5-21-2056276045-1667452615-1629300891-7413" providerId="AD"/>
      </p:ext>
    </p:extLst>
  </p:cmAuthor>
  <p:cmAuthor id="2" name="Rupelyn Osorio" initials="RO" lastIdx="1" clrIdx="1">
    <p:extLst>
      <p:ext uri="{19B8F6BF-5375-455C-9EA6-DF929625EA0E}">
        <p15:presenceInfo xmlns:p15="http://schemas.microsoft.com/office/powerpoint/2012/main" userId="S-1-5-21-2056276045-1667452615-1629300891-6572" providerId="AD"/>
      </p:ext>
    </p:extLst>
  </p:cmAuthor>
  <p:cmAuthor id="3" name="Nicholas Crowe" initials="NC [2]" lastIdx="4" clrIdx="2">
    <p:extLst>
      <p:ext uri="{19B8F6BF-5375-455C-9EA6-DF929625EA0E}">
        <p15:presenceInfo xmlns:p15="http://schemas.microsoft.com/office/powerpoint/2012/main" userId="S::NCrowe@cpsa.com::26185f7e-6d36-4886-9dd0-7b5568a3c1a7" providerId="AD"/>
      </p:ext>
    </p:extLst>
  </p:cmAuthor>
  <p:cmAuthor id="4" name="Rupelyn Osorio" initials="RO [2]" lastIdx="5" clrIdx="3">
    <p:extLst>
      <p:ext uri="{19B8F6BF-5375-455C-9EA6-DF929625EA0E}">
        <p15:presenceInfo xmlns:p15="http://schemas.microsoft.com/office/powerpoint/2012/main" userId="S::rosorio@cpsa.com::a62991b4-f815-4bd5-95a4-edc2ff4eed7e" providerId="AD"/>
      </p:ext>
    </p:extLst>
  </p:cmAuthor>
  <p:cmAuthor id="5" name="Bill Banham" initials="BB" lastIdx="4" clrIdx="4">
    <p:extLst>
      <p:ext uri="{19B8F6BF-5375-455C-9EA6-DF929625EA0E}">
        <p15:presenceInfo xmlns:p15="http://schemas.microsoft.com/office/powerpoint/2012/main" userId="Bill Banh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79" autoAdjust="0"/>
    <p:restoredTop sz="63714" autoAdjust="0"/>
  </p:normalViewPr>
  <p:slideViewPr>
    <p:cSldViewPr snapToGrid="0">
      <p:cViewPr varScale="1">
        <p:scale>
          <a:sx n="56" d="100"/>
          <a:sy n="56" d="100"/>
        </p:scale>
        <p:origin x="15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CDD25D70-8A47-485C-AEA1-8154D3783684}" type="datetimeFigureOut">
              <a:rPr lang="en-CA" smtClean="0"/>
              <a:t>2020-04-21</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223CA780-DC22-44F4-9884-D768F9E371FA}" type="slidenum">
              <a:rPr lang="en-CA" smtClean="0"/>
              <a:t>‹#›</a:t>
            </a:fld>
            <a:endParaRPr lang="en-CA"/>
          </a:p>
        </p:txBody>
      </p:sp>
    </p:spTree>
    <p:extLst>
      <p:ext uri="{BB962C8B-B14F-4D97-AF65-F5344CB8AC3E}">
        <p14:creationId xmlns:p14="http://schemas.microsoft.com/office/powerpoint/2010/main" val="401563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ntrepreneur.com/article/289428"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Hitting your sales quota each quarter is no mean feat. It takes a lot of hard work and talent. But if you’re working flat out and yet consistently finding it hard to make quota, it’s natural to find yourself thinking: what more can I do? Well, the answer most likely is: a lot.</a:t>
            </a:r>
          </a:p>
          <a:p>
            <a:endParaRPr lang="en-CA" dirty="0"/>
          </a:p>
          <a:p>
            <a:r>
              <a:rPr lang="en-CA" dirty="0"/>
              <a:t>The truth is, ensuring you hit your sales quota is not as simple as having a great work ethic and attitude. It takes discipline, organisation and strategy.</a:t>
            </a:r>
          </a:p>
          <a:p>
            <a:r>
              <a:rPr lang="en-CA" dirty="0"/>
              <a:t>Use these tips to help ensure you hit your sales quota.</a:t>
            </a:r>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0141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02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grow and develop as a salesperson, you need to be constantly challenging yourself to achieve greater things.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Setting sales goals and then hitting them can, without the right structure in place, be tough. It requires plenty of planning, energy, and enthusiasm for what you’re doing.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Why do we need goals?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Having clear actionable goals makes everyone’s job easier. It lets people know what they should be doing and allows you to evaluate whether or not they have done it. Goals are the foundation of performance reviews. They give you a benchmark to measure how well your employees are doing.</a:t>
            </a:r>
          </a:p>
          <a:p>
            <a:r>
              <a:rPr lang="en-US" sz="1200" kern="1200" dirty="0">
                <a:solidFill>
                  <a:schemeClr val="tx1"/>
                </a:solidFill>
                <a:effectLst/>
                <a:latin typeface="+mn-lt"/>
                <a:ea typeface="+mn-ea"/>
                <a:cs typeface="+mn-cs"/>
              </a:rPr>
              <a:t>There are definitive ways you can set better sales goals and then actually reach them. </a:t>
            </a:r>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393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While setting a high standard for yourself is important, the goals you’ve created need to be realistic if you’re actually going to be able to meet them. When we set unrealistic goals, we set ourselves up for failure. Not only do we set the bar too high, but we set an expectation for ourselves that we’ll meet our goal, regardless how lofty. When that doesn’t happen, it’s easy to become dejected and actually lose </a:t>
            </a:r>
            <a:r>
              <a:rPr lang="en-US" sz="1200" b="1" u="sng" kern="1200" dirty="0">
                <a:solidFill>
                  <a:schemeClr val="tx1"/>
                </a:solidFill>
                <a:effectLst/>
                <a:latin typeface="+mn-lt"/>
                <a:ea typeface="+mn-ea"/>
                <a:cs typeface="+mn-cs"/>
                <a:hlinkClick r:id="rId3"/>
              </a:rPr>
              <a:t>momentum in the long run</a:t>
            </a:r>
            <a:r>
              <a:rPr lang="en-US" sz="1200" kern="1200" dirty="0">
                <a:solidFill>
                  <a:schemeClr val="tx1"/>
                </a:solidFill>
                <a:effectLst/>
                <a:latin typeface="+mn-lt"/>
                <a:ea typeface="+mn-ea"/>
                <a:cs typeface="+mn-cs"/>
              </a:rPr>
              <a:t>.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Goals should be manageable, actually achievable, and they should be broken down into incremental steps. Everything you achieve along the way will allow you to get that much farther in achieving those bigger goals you’ve already set for yourself.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069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Set Realistic Goals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One of the biggest roadblocks faced when trying to meet your sales goals are the goals themselves. While setting a high standard for yourself is important, the goals you’ve created need to be realistic if you’re actually going to be able to meet them. When we set unrealistic goals, we set ourselves up for failure.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What’s on Your Dashboard?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goals should be able to be easily measured. When you measure things, they have a tendency to get done. The measurement should be clear and simple, not convoluted and incomprehensible.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Break Them Down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Having lofty goals is a wonderful thing but in order to keep from getting overwhelmed, it is important to break things down into manageable steps. Think about the action plan that will help you get to where you need to go.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Make Them Well Rounded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Creating goals shouldn’t just be about performance. Goal-setting should also have an element of personal growth to them too. Stretch yourself by taking time to figure out how you want to be better in you work life and as a member of a team.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Make it A Good Thing</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See your goals as a positive. If goal setting is a positive thing in your organization, and you see it as a chance to look ahead at what is possible for your longer term targets, then setting goals will be a good thing. </a:t>
            </a:r>
            <a:br>
              <a:rPr lang="en-US" sz="1200" kern="1200" dirty="0">
                <a:solidFill>
                  <a:schemeClr val="tx1"/>
                </a:solidFill>
                <a:effectLst/>
                <a:latin typeface="+mn-lt"/>
                <a:ea typeface="+mn-ea"/>
                <a:cs typeface="+mn-cs"/>
              </a:rPr>
            </a:br>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7325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6</a:t>
            </a:fld>
            <a:endParaRPr lang="en-CA"/>
          </a:p>
        </p:txBody>
      </p:sp>
    </p:spTree>
    <p:extLst>
      <p:ext uri="{BB962C8B-B14F-4D97-AF65-F5344CB8AC3E}">
        <p14:creationId xmlns:p14="http://schemas.microsoft.com/office/powerpoint/2010/main" val="3414142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Setting goals can be challenging because of all the things that can be done wrong, but in the end they help make work life so much better. Proper goals let everyone know what they need to be doing and where they need to be. Be SMART about goal setting. Make them Specific, Measurable, Attainable, Realistic and Timely. If you do, everyone will win. </a:t>
            </a:r>
          </a:p>
          <a:p>
            <a:endParaRPr lang="en-US" dirty="0"/>
          </a:p>
          <a:p>
            <a:r>
              <a:rPr lang="en-US" dirty="0"/>
              <a:t>It is important that you align with S.M.A.R.T criteria so that you and your sales manager can map out your long term and short term goals, within a strategy which will help you to achieve your ultimate sales goals.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critical element of goal setting is thinking about the physical and mental feeling you will get when you:</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Achieve that goal or</a:t>
            </a:r>
          </a:p>
          <a:p>
            <a:r>
              <a:rPr lang="en-US" sz="1200" kern="1200" dirty="0">
                <a:solidFill>
                  <a:schemeClr val="tx1"/>
                </a:solidFill>
                <a:effectLst/>
                <a:latin typeface="+mn-lt"/>
                <a:ea typeface="+mn-ea"/>
                <a:cs typeface="+mn-cs"/>
              </a:rPr>
              <a:t>b) Fail to achieve that goal</a:t>
            </a:r>
          </a:p>
          <a:p>
            <a:endParaRPr lang="en-US" dirty="0"/>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996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0647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2" name="Picture 21" descr="cpsa_logo_en_rgb_lr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5488" y="1887411"/>
            <a:ext cx="2296160" cy="1161288"/>
          </a:xfrm>
          <a:prstGeom prst="rect">
            <a:avLst/>
          </a:prstGeom>
        </p:spPr>
      </p:pic>
      <p:sp>
        <p:nvSpPr>
          <p:cNvPr id="23" name="Right Triangle 22"/>
          <p:cNvSpPr/>
          <p:nvPr userDrawn="1"/>
        </p:nvSpPr>
        <p:spPr>
          <a:xfrm flipH="1">
            <a:off x="8126224" y="0"/>
            <a:ext cx="4065773" cy="6858000"/>
          </a:xfrm>
          <a:prstGeom prst="r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1" y="0"/>
            <a:ext cx="6096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a:xfrm>
            <a:off x="609601" y="6356352"/>
            <a:ext cx="2844800" cy="365125"/>
          </a:xfrm>
        </p:spPr>
        <p:txBody>
          <a:bodyPr/>
          <a:lstStyle/>
          <a:p>
            <a:fld id="{F6851338-1F02-8744-B6DD-5096122F06B9}" type="datetime1">
              <a:rPr lang="en-CA" smtClean="0"/>
              <a:t>2020-04-21</a:t>
            </a:fld>
            <a:endParaRPr lang="en-US"/>
          </a:p>
        </p:txBody>
      </p:sp>
      <p:sp>
        <p:nvSpPr>
          <p:cNvPr id="5" name="Footer Placeholder 4"/>
          <p:cNvSpPr>
            <a:spLocks noGrp="1"/>
          </p:cNvSpPr>
          <p:nvPr>
            <p:ph type="ftr" sz="quarter" idx="11"/>
          </p:nvPr>
        </p:nvSpPr>
        <p:spPr>
          <a:xfrm>
            <a:off x="4165601" y="6356352"/>
            <a:ext cx="3860800" cy="365125"/>
          </a:xfrm>
        </p:spPr>
        <p:txBody>
          <a:bodyPr/>
          <a:lstStyle/>
          <a:p>
            <a:endParaRPr lang="en-US"/>
          </a:p>
        </p:txBody>
      </p:sp>
      <p:sp>
        <p:nvSpPr>
          <p:cNvPr id="2" name="Title 1"/>
          <p:cNvSpPr>
            <a:spLocks noGrp="1"/>
          </p:cNvSpPr>
          <p:nvPr>
            <p:ph type="ctrTitle"/>
          </p:nvPr>
        </p:nvSpPr>
        <p:spPr>
          <a:xfrm>
            <a:off x="609601" y="3887334"/>
            <a:ext cx="8421904" cy="1470025"/>
          </a:xfrm>
        </p:spPr>
        <p:txBody>
          <a:bodyPr anchor="b" anchorCtr="0"/>
          <a:lstStyle>
            <a:lvl1pPr algn="l">
              <a:lnSpc>
                <a:spcPts val="3400"/>
              </a:lnSpc>
              <a:defRPr sz="2600" spc="100">
                <a:solidFill>
                  <a:srgbClr val="0096D2"/>
                </a:solidFill>
              </a:defRPr>
            </a:lvl1pPr>
          </a:lstStyle>
          <a:p>
            <a:r>
              <a:rPr lang="en-US" dirty="0"/>
              <a:t>Click to edit Master title style</a:t>
            </a:r>
          </a:p>
        </p:txBody>
      </p:sp>
      <p:sp>
        <p:nvSpPr>
          <p:cNvPr id="3" name="Subtitle 2"/>
          <p:cNvSpPr>
            <a:spLocks noGrp="1"/>
          </p:cNvSpPr>
          <p:nvPr>
            <p:ph type="subTitle" idx="1"/>
          </p:nvPr>
        </p:nvSpPr>
        <p:spPr>
          <a:xfrm>
            <a:off x="609603" y="5369628"/>
            <a:ext cx="7836133" cy="986725"/>
          </a:xfrm>
        </p:spPr>
        <p:txBody>
          <a:bodyPr/>
          <a:lstStyle>
            <a:lvl1pPr marL="0" indent="0" algn="l">
              <a:lnSpc>
                <a:spcPts val="2600"/>
              </a:lnSpc>
              <a:buNone/>
              <a:defRPr sz="1800" spc="100">
                <a:solidFill>
                  <a:srgbClr val="797C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1" y="6356352"/>
            <a:ext cx="609600" cy="365125"/>
          </a:xfrm>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34475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F2B5792-86B5-3343-9CB3-92DB46DDE082}" type="datetime1">
              <a:rPr lang="en-CA" smtClean="0"/>
              <a:t>2020-04-21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3105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2732"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3132"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E407A-F63F-CD4D-BCA6-CF09C7D5ECC4}" type="datetime1">
              <a:rPr lang="en-CA" smtClean="0"/>
              <a:t>2020-04-21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56891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298258-A4BF-5942-A6CF-A7BB0752FFCA}" type="datetime1">
              <a:rPr lang="en-CA" smtClean="0"/>
              <a:t>2020-04-21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2787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118534" y="0"/>
            <a:ext cx="105556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18533" y="0"/>
            <a:ext cx="12310533" cy="6831884"/>
          </a:xfrm>
          <a:prstGeom prst="rect">
            <a:avLst/>
          </a:prstGeom>
          <a:solidFill>
            <a:srgbClr val="0096D2">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3222439" y="0"/>
            <a:ext cx="18518344" cy="6946900"/>
          </a:xfrm>
          <a:prstGeom prs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963084" y="3512837"/>
            <a:ext cx="10363200" cy="1362075"/>
          </a:xfrm>
        </p:spPr>
        <p:txBody>
          <a:bodyPr anchor="t"/>
          <a:lstStyle>
            <a:lvl1pPr algn="ctr">
              <a:lnSpc>
                <a:spcPts val="3200"/>
              </a:lnSpc>
              <a:defRPr sz="2400" b="0" i="0" cap="none">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012649"/>
            <a:ext cx="10363200" cy="1500187"/>
          </a:xfrm>
        </p:spPr>
        <p:txBody>
          <a:bodyPr anchor="b"/>
          <a:lstStyle>
            <a:lvl1pPr marL="0" indent="0" algn="ctr">
              <a:lnSpc>
                <a:spcPts val="4000"/>
              </a:lnSpc>
              <a:spcBef>
                <a:spcPts val="0"/>
              </a:spcBef>
              <a:buNone/>
              <a:defRPr sz="3400" b="0" i="0" cap="all" spc="1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77144380-D3E7-A041-8717-0746A0487F32}" type="datetime1">
              <a:rPr lang="en-CA" smtClean="0"/>
              <a:t>2020-04-21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4C5153-70F3-9C47-B2BA-087581A486FC}" type="slidenum">
              <a:rPr lang="en-US" smtClean="0"/>
              <a:pPr/>
              <a:t>‹#›</a:t>
            </a:fld>
            <a:endParaRPr lang="en-US"/>
          </a:p>
        </p:txBody>
      </p:sp>
    </p:spTree>
    <p:extLst>
      <p:ext uri="{BB962C8B-B14F-4D97-AF65-F5344CB8AC3E}">
        <p14:creationId xmlns:p14="http://schemas.microsoft.com/office/powerpoint/2010/main" val="11964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3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71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94362D3-C43A-BD45-8FAF-67BBDBDE16BA}" type="datetime1">
              <a:rPr lang="en-CA" smtClean="0"/>
              <a:t>2020-04-21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874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3132" y="1535114"/>
            <a:ext cx="5386917"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83132" y="2174875"/>
            <a:ext cx="5386917"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66902" y="1535114"/>
            <a:ext cx="5389033"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66902" y="2174875"/>
            <a:ext cx="5389033"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8B4000A-F085-4543-918F-A77ACB2D19FC}" type="datetime1">
              <a:rPr lang="en-CA" smtClean="0"/>
              <a:t>2020-04-21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83764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89C628-EF71-A145-A1AA-E54621F45FA5}" type="datetime1">
              <a:rPr lang="en-CA" smtClean="0"/>
              <a:t>2020-04-21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96400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1962A-897C-E443-981A-AF30D3DC4A42}" type="datetime1">
              <a:rPr lang="en-CA" smtClean="0"/>
              <a:t>2020-04-21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7544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135" y="273050"/>
            <a:ext cx="4011084" cy="1162051"/>
          </a:xfrm>
        </p:spPr>
        <p:txBody>
          <a:bodyPr anchor="b"/>
          <a:lstStyle>
            <a:lvl1pPr algn="l">
              <a:defRPr sz="2600" b="0" i="0" cap="all"/>
            </a:lvl1pPr>
          </a:lstStyle>
          <a:p>
            <a:r>
              <a:rPr lang="en-US" dirty="0"/>
              <a:t>Click to edit Master title style</a:t>
            </a:r>
          </a:p>
        </p:txBody>
      </p:sp>
      <p:sp>
        <p:nvSpPr>
          <p:cNvPr id="3" name="Content Placeholder 2"/>
          <p:cNvSpPr>
            <a:spLocks noGrp="1"/>
          </p:cNvSpPr>
          <p:nvPr>
            <p:ph idx="1"/>
          </p:nvPr>
        </p:nvSpPr>
        <p:spPr>
          <a:xfrm>
            <a:off x="5040265" y="273053"/>
            <a:ext cx="6815667" cy="5853113"/>
          </a:xfrm>
        </p:spPr>
        <p:txBody>
          <a:bodyPr/>
          <a:lstStyle>
            <a:lvl1pPr>
              <a:defRPr sz="21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3135" y="1435103"/>
            <a:ext cx="4011084"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578537-BE02-4947-8F18-27866B958826}" type="datetime1">
              <a:rPr lang="en-CA" smtClean="0"/>
              <a:t>2020-04-21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53943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5097" y="4800601"/>
            <a:ext cx="7315200" cy="566739"/>
          </a:xfrm>
        </p:spPr>
        <p:txBody>
          <a:bodyPr anchor="b"/>
          <a:lstStyle>
            <a:lvl1pPr algn="l">
              <a:defRPr sz="2600" b="0" i="0"/>
            </a:lvl1pPr>
          </a:lstStyle>
          <a:p>
            <a:r>
              <a:rPr lang="en-US" dirty="0"/>
              <a:t>Click to edit Master title style</a:t>
            </a:r>
          </a:p>
        </p:txBody>
      </p:sp>
      <p:sp>
        <p:nvSpPr>
          <p:cNvPr id="3" name="Picture Placeholder 2"/>
          <p:cNvSpPr>
            <a:spLocks noGrp="1"/>
          </p:cNvSpPr>
          <p:nvPr>
            <p:ph type="pic" idx="1"/>
          </p:nvPr>
        </p:nvSpPr>
        <p:spPr>
          <a:xfrm>
            <a:off x="258509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85097" y="5367339"/>
            <a:ext cx="7315200" cy="8048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BF2ADDF-5963-BF4B-8057-9C300CA844D7}" type="datetime1">
              <a:rPr lang="en-CA" smtClean="0"/>
              <a:t>2020-04-21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74268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3132" y="551871"/>
            <a:ext cx="10972800" cy="75380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883132" y="1305680"/>
            <a:ext cx="10972800" cy="452596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37028" y="6356352"/>
            <a:ext cx="2844800" cy="365125"/>
          </a:xfrm>
          <a:prstGeom prst="rect">
            <a:avLst/>
          </a:prstGeom>
        </p:spPr>
        <p:txBody>
          <a:bodyPr vert="horz" lIns="91440" tIns="45720" rIns="91440" bIns="45720" rtlCol="0" anchor="ctr"/>
          <a:lstStyle>
            <a:lvl1pPr algn="l">
              <a:defRPr sz="1000" spc="0">
                <a:solidFill>
                  <a:schemeClr val="tx1">
                    <a:tint val="75000"/>
                  </a:schemeClr>
                </a:solidFill>
                <a:latin typeface="Century Gothic"/>
                <a:cs typeface="Corbel"/>
              </a:defRPr>
            </a:lvl1pPr>
          </a:lstStyle>
          <a:p>
            <a:fld id="{65CC21A0-FEA9-D043-8B05-2881C5AD9EED}" type="datetime1">
              <a:rPr lang="en-CA" smtClean="0"/>
              <a:t>2020-04-21</a:t>
            </a:fld>
            <a:endParaRPr lang="en-US" dirty="0"/>
          </a:p>
        </p:txBody>
      </p:sp>
      <p:sp>
        <p:nvSpPr>
          <p:cNvPr id="5" name="Footer Placeholder 4"/>
          <p:cNvSpPr>
            <a:spLocks noGrp="1"/>
          </p:cNvSpPr>
          <p:nvPr>
            <p:ph type="ftr" sz="quarter" idx="3"/>
          </p:nvPr>
        </p:nvSpPr>
        <p:spPr>
          <a:xfrm>
            <a:off x="4493028" y="6356352"/>
            <a:ext cx="3860800" cy="365125"/>
          </a:xfrm>
          <a:prstGeom prst="rect">
            <a:avLst/>
          </a:prstGeom>
        </p:spPr>
        <p:txBody>
          <a:bodyPr vert="horz" lIns="91440" tIns="45720" rIns="91440" bIns="45720" rtlCol="0" anchor="ctr"/>
          <a:lstStyle>
            <a:lvl1pPr algn="ctr">
              <a:defRPr sz="1000" spc="0">
                <a:solidFill>
                  <a:schemeClr val="tx1">
                    <a:tint val="75000"/>
                  </a:schemeClr>
                </a:solidFill>
                <a:latin typeface="Century Gothic"/>
                <a:cs typeface="Corbel"/>
              </a:defRPr>
            </a:lvl1pPr>
          </a:lstStyle>
          <a:p>
            <a:endParaRPr lang="en-US"/>
          </a:p>
        </p:txBody>
      </p:sp>
      <p:sp>
        <p:nvSpPr>
          <p:cNvPr id="6" name="Slide Number Placeholder 5"/>
          <p:cNvSpPr>
            <a:spLocks noGrp="1"/>
          </p:cNvSpPr>
          <p:nvPr>
            <p:ph type="sldNum" sz="quarter" idx="4"/>
          </p:nvPr>
        </p:nvSpPr>
        <p:spPr>
          <a:xfrm>
            <a:off x="327428" y="6356352"/>
            <a:ext cx="609600" cy="365125"/>
          </a:xfrm>
          <a:prstGeom prst="rect">
            <a:avLst/>
          </a:prstGeom>
        </p:spPr>
        <p:txBody>
          <a:bodyPr vert="horz" lIns="91440" tIns="45720" rIns="91440" bIns="45720" rtlCol="0" anchor="ctr"/>
          <a:lstStyle>
            <a:lvl1pPr algn="r">
              <a:defRPr sz="1000" spc="0">
                <a:solidFill>
                  <a:schemeClr val="tx1">
                    <a:tint val="75000"/>
                  </a:schemeClr>
                </a:solidFill>
                <a:latin typeface="Century Gothic"/>
                <a:cs typeface="Corbel"/>
              </a:defRPr>
            </a:lvl1pPr>
          </a:lstStyle>
          <a:p>
            <a:fld id="{334C5153-70F3-9C47-B2BA-087581A486FC}" type="slidenum">
              <a:rPr lang="en-US" smtClean="0"/>
              <a:pPr/>
              <a:t>‹#›</a:t>
            </a:fld>
            <a:endParaRPr lang="en-US"/>
          </a:p>
        </p:txBody>
      </p:sp>
      <p:sp>
        <p:nvSpPr>
          <p:cNvPr id="11" name="Rectangle 10"/>
          <p:cNvSpPr/>
          <p:nvPr userDrawn="1"/>
        </p:nvSpPr>
        <p:spPr>
          <a:xfrm>
            <a:off x="2" y="0"/>
            <a:ext cx="327428" cy="6858000"/>
          </a:xfrm>
          <a:prstGeom prst="rect">
            <a:avLst/>
          </a:prstGeom>
          <a:solidFill>
            <a:srgbClr val="797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9" name="Picture 8" descr="cpsa_logo_en_rgb.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853210" y="6096806"/>
            <a:ext cx="1035101" cy="523951"/>
          </a:xfrm>
          <a:prstGeom prst="rect">
            <a:avLst/>
          </a:prstGeom>
        </p:spPr>
      </p:pic>
    </p:spTree>
    <p:extLst>
      <p:ext uri="{BB962C8B-B14F-4D97-AF65-F5344CB8AC3E}">
        <p14:creationId xmlns:p14="http://schemas.microsoft.com/office/powerpoint/2010/main" val="2044602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3700" kern="1200" cap="all" spc="0">
          <a:solidFill>
            <a:srgbClr val="0096D2"/>
          </a:solidFill>
          <a:latin typeface="Century Gothic"/>
          <a:ea typeface="+mj-ea"/>
          <a:cs typeface="Corbel"/>
        </a:defRPr>
      </a:lvl1pPr>
    </p:titleStyle>
    <p:body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psa.com/docs/default-source/pd-templates/5-step-closed-loop-goal-planning-tool.pdf?sfvrsn=2"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www.cpsa.com/resources/articles/be-smart-about-goal-setting" TargetMode="External"/><Relationship Id="rId5" Type="http://schemas.openxmlformats.org/officeDocument/2006/relationships/hyperlink" Target="https://www.cpsa.com/resources/articles/how-to-set-better-sales-goals-and-actually-hit-them" TargetMode="External"/><Relationship Id="rId4" Type="http://schemas.openxmlformats.org/officeDocument/2006/relationships/hyperlink" Target="https://www.cpsa.com/resources/articles/what-are-the-key-goals-that-i-should-set-for-my-sales-tea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psa.com/docs/default-source/pd-templates/5-step-closed-loop-goal-planning-tool.pdf?sfvrsn=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hyperlink" Target="https://www.cpsa.com/success-tools/template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www.cpsa.com/resources" TargetMode="External"/><Relationship Id="rId5" Type="http://schemas.openxmlformats.org/officeDocument/2006/relationships/hyperlink" Target="https://www.cpsa.com/success-tools/podcasts" TargetMode="External"/><Relationship Id="rId4" Type="http://schemas.openxmlformats.org/officeDocument/2006/relationships/hyperlink" Target="https://www.cpsa.com/success-tools/webinar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lang="en-US"/>
            </a:pPr>
            <a:r>
              <a:rPr lang="en-CA" b="1" dirty="0"/>
              <a:t>The goal planning rulebook, </a:t>
            </a:r>
            <a:r>
              <a:rPr lang="en-CA" b="1"/>
              <a:t>A </a:t>
            </a:r>
            <a:r>
              <a:rPr lang="en-CA" b="1" dirty="0"/>
              <a:t>4</a:t>
            </a:r>
            <a:r>
              <a:rPr lang="en-CA" b="1" smtClean="0"/>
              <a:t>-WEEK </a:t>
            </a:r>
            <a:r>
              <a:rPr lang="en-CA" b="1" dirty="0"/>
              <a:t>strategy document</a:t>
            </a:r>
            <a:endParaRPr lang="en-US" dirty="0">
              <a:ea typeface="Franklin Gothic Book" charset="77"/>
            </a:endParaRPr>
          </a:p>
        </p:txBody>
      </p:sp>
      <p:sp>
        <p:nvSpPr>
          <p:cNvPr id="3" name="Subtitle 2"/>
          <p:cNvSpPr>
            <a:spLocks noGrp="1"/>
          </p:cNvSpPr>
          <p:nvPr>
            <p:ph type="subTitle" idx="1"/>
          </p:nvPr>
        </p:nvSpPr>
        <p:spPr/>
        <p:txBody>
          <a:bodyPr/>
          <a:lstStyle/>
          <a:p>
            <a:pPr>
              <a:defRPr lang="en-US"/>
            </a:pPr>
            <a:r>
              <a:rPr lang="en-US" b="1" dirty="0">
                <a:ea typeface="Franklin Gothic Book" charset="77"/>
              </a:rPr>
              <a:t>CPSA Meeting in a Box:</a:t>
            </a:r>
            <a:r>
              <a:rPr lang="en-US" dirty="0">
                <a:ea typeface="Franklin Gothic Book" charset="77"/>
              </a:rPr>
              <a:t/>
            </a:r>
            <a:br>
              <a:rPr lang="en-US" dirty="0">
                <a:ea typeface="Franklin Gothic Book" charset="77"/>
              </a:rPr>
            </a:br>
            <a:r>
              <a:rPr lang="en-US" dirty="0">
                <a:ea typeface="Franklin Gothic Book" charset="77"/>
              </a:rPr>
              <a:t>A series of 15-minute guided presentations to help increase your team’s performance. </a:t>
            </a:r>
          </a:p>
        </p:txBody>
      </p:sp>
    </p:spTree>
    <p:extLst>
      <p:ext uri="{BB962C8B-B14F-4D97-AF65-F5344CB8AC3E}">
        <p14:creationId xmlns:p14="http://schemas.microsoft.com/office/powerpoint/2010/main" val="169089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1514" y="402213"/>
            <a:ext cx="10363200" cy="607721"/>
          </a:xfrm>
        </p:spPr>
        <p:txBody>
          <a:bodyPr/>
          <a:lstStyle/>
          <a:p>
            <a:pPr algn="l"/>
            <a:r>
              <a:rPr lang="en-US" b="1" dirty="0"/>
              <a:t>Pre-learning:</a:t>
            </a:r>
            <a:endParaRPr lang="en-US" b="1" i="1"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2</a:t>
            </a:fld>
            <a:endParaRPr lang="en-US">
              <a:solidFill>
                <a:prstClr val="white"/>
              </a:solidFill>
            </a:endParaRPr>
          </a:p>
        </p:txBody>
      </p:sp>
      <p:sp>
        <p:nvSpPr>
          <p:cNvPr id="5" name="Rectangle 4">
            <a:extLst>
              <a:ext uri="{FF2B5EF4-FFF2-40B4-BE49-F238E27FC236}">
                <a16:creationId xmlns:a16="http://schemas.microsoft.com/office/drawing/2014/main" xmlns="" id="{25783270-7E83-417A-B52D-DFF80A7EF589}"/>
              </a:ext>
            </a:extLst>
          </p:cNvPr>
          <p:cNvSpPr/>
          <p:nvPr/>
        </p:nvSpPr>
        <p:spPr>
          <a:xfrm>
            <a:off x="327428" y="3900088"/>
            <a:ext cx="10536190" cy="646331"/>
          </a:xfrm>
          <a:prstGeom prst="rect">
            <a:avLst/>
          </a:prstGeom>
        </p:spPr>
        <p:txBody>
          <a:bodyPr wrap="square">
            <a:spAutoFit/>
          </a:bodyPr>
          <a:lstStyle/>
          <a:p>
            <a:r>
              <a:rPr lang="en-CA" dirty="0"/>
              <a:t>Templates to Print:</a:t>
            </a:r>
            <a:r>
              <a:rPr lang="en-CA" dirty="0">
                <a:solidFill>
                  <a:schemeClr val="bg1"/>
                </a:solidFill>
              </a:rPr>
              <a:t/>
            </a:r>
            <a:br>
              <a:rPr lang="en-CA" dirty="0">
                <a:solidFill>
                  <a:schemeClr val="bg1"/>
                </a:solidFill>
              </a:rPr>
            </a:br>
            <a:r>
              <a:rPr lang="en-CA" b="1" dirty="0">
                <a:solidFill>
                  <a:schemeClr val="bg1"/>
                </a:solidFill>
              </a:rPr>
              <a:t>Template</a:t>
            </a:r>
            <a:r>
              <a:rPr lang="en-CA" dirty="0">
                <a:solidFill>
                  <a:schemeClr val="bg1"/>
                </a:solidFill>
              </a:rPr>
              <a:t>: </a:t>
            </a:r>
            <a:r>
              <a:rPr lang="en-US" dirty="0">
                <a:solidFill>
                  <a:schemeClr val="bg1"/>
                </a:solidFill>
                <a:hlinkClick r:id="rId3">
                  <a:extLst>
                    <a:ext uri="{A12FA001-AC4F-418D-AE19-62706E023703}">
                      <ahyp:hlinkClr xmlns:ahyp="http://schemas.microsoft.com/office/drawing/2018/hyperlinkcolor" xmlns="" val="tx"/>
                    </a:ext>
                  </a:extLst>
                </a:hlinkClick>
              </a:rPr>
              <a:t>5-Step Closed-Loop Goal Setting Tool</a:t>
            </a:r>
            <a:endParaRPr lang="en-CA" dirty="0">
              <a:solidFill>
                <a:schemeClr val="bg1"/>
              </a:solidFill>
            </a:endParaRPr>
          </a:p>
        </p:txBody>
      </p:sp>
      <p:sp>
        <p:nvSpPr>
          <p:cNvPr id="6" name="Rectangle 5">
            <a:extLst>
              <a:ext uri="{FF2B5EF4-FFF2-40B4-BE49-F238E27FC236}">
                <a16:creationId xmlns:a16="http://schemas.microsoft.com/office/drawing/2014/main" xmlns="" id="{724757C9-10FB-43C2-926A-10E0668031BD}"/>
              </a:ext>
            </a:extLst>
          </p:cNvPr>
          <p:cNvSpPr/>
          <p:nvPr/>
        </p:nvSpPr>
        <p:spPr>
          <a:xfrm>
            <a:off x="327428" y="1281401"/>
            <a:ext cx="10536190" cy="646331"/>
          </a:xfrm>
          <a:prstGeom prst="rect">
            <a:avLst/>
          </a:prstGeom>
        </p:spPr>
        <p:txBody>
          <a:bodyPr wrap="square">
            <a:spAutoFit/>
          </a:bodyPr>
          <a:lstStyle/>
          <a:p>
            <a:r>
              <a:rPr lang="en-CA" dirty="0">
                <a:solidFill>
                  <a:schemeClr val="bg1"/>
                </a:solidFill>
              </a:rPr>
              <a:t>Facilitator: One week prior to your meeting, please inform your sales team to prepare with these CPSA Learning Hub resources. </a:t>
            </a:r>
          </a:p>
        </p:txBody>
      </p:sp>
      <p:sp>
        <p:nvSpPr>
          <p:cNvPr id="8" name="TextBox 7">
            <a:extLst>
              <a:ext uri="{FF2B5EF4-FFF2-40B4-BE49-F238E27FC236}">
                <a16:creationId xmlns:a16="http://schemas.microsoft.com/office/drawing/2014/main" xmlns="" id="{374894F9-7F83-48AC-80A6-A72C30152656}"/>
              </a:ext>
            </a:extLst>
          </p:cNvPr>
          <p:cNvSpPr txBox="1"/>
          <p:nvPr/>
        </p:nvSpPr>
        <p:spPr>
          <a:xfrm>
            <a:off x="327428" y="2285611"/>
            <a:ext cx="11450590" cy="1200329"/>
          </a:xfrm>
          <a:prstGeom prst="rect">
            <a:avLst/>
          </a:prstGeom>
          <a:noFill/>
        </p:spPr>
        <p:txBody>
          <a:bodyPr wrap="square" rtlCol="0">
            <a:spAutoFit/>
          </a:bodyPr>
          <a:lstStyle/>
          <a:p>
            <a:r>
              <a:rPr lang="en-CA" dirty="0"/>
              <a:t>Reading:</a:t>
            </a:r>
          </a:p>
          <a:p>
            <a:r>
              <a:rPr lang="en-CA" b="1" dirty="0">
                <a:solidFill>
                  <a:schemeClr val="bg1"/>
                </a:solidFill>
              </a:rPr>
              <a:t>Article: </a:t>
            </a:r>
            <a:r>
              <a:rPr lang="en-US" dirty="0">
                <a:solidFill>
                  <a:schemeClr val="bg1"/>
                </a:solidFill>
                <a:hlinkClick r:id="rId4">
                  <a:extLst>
                    <a:ext uri="{A12FA001-AC4F-418D-AE19-62706E023703}">
                      <ahyp:hlinkClr xmlns:ahyp="http://schemas.microsoft.com/office/drawing/2018/hyperlinkcolor" xmlns="" val="tx"/>
                    </a:ext>
                  </a:extLst>
                </a:hlinkClick>
              </a:rPr>
              <a:t>What Are the Key Goals that I Should Set for my Sales Team?</a:t>
            </a:r>
            <a:endParaRPr lang="en-US" dirty="0">
              <a:solidFill>
                <a:schemeClr val="bg1"/>
              </a:solidFill>
            </a:endParaRPr>
          </a:p>
          <a:p>
            <a:r>
              <a:rPr lang="en-CA" b="1" dirty="0">
                <a:solidFill>
                  <a:schemeClr val="bg1"/>
                </a:solidFill>
              </a:rPr>
              <a:t>Article: </a:t>
            </a:r>
            <a:r>
              <a:rPr lang="en-US" dirty="0">
                <a:solidFill>
                  <a:schemeClr val="bg1"/>
                </a:solidFill>
                <a:hlinkClick r:id="rId5">
                  <a:extLst>
                    <a:ext uri="{A12FA001-AC4F-418D-AE19-62706E023703}">
                      <ahyp:hlinkClr xmlns:ahyp="http://schemas.microsoft.com/office/drawing/2018/hyperlinkcolor" xmlns="" val="tx"/>
                    </a:ext>
                  </a:extLst>
                </a:hlinkClick>
              </a:rPr>
              <a:t>How to Set Better Sales Goals and Actually Hit Them</a:t>
            </a:r>
            <a:endParaRPr lang="en-US" dirty="0">
              <a:solidFill>
                <a:schemeClr val="bg1"/>
              </a:solidFill>
            </a:endParaRPr>
          </a:p>
          <a:p>
            <a:r>
              <a:rPr lang="en-CA" b="1" dirty="0">
                <a:solidFill>
                  <a:schemeClr val="bg1"/>
                </a:solidFill>
              </a:rPr>
              <a:t>Article: </a:t>
            </a:r>
            <a:r>
              <a:rPr lang="en-US" dirty="0">
                <a:solidFill>
                  <a:schemeClr val="bg1"/>
                </a:solidFill>
                <a:hlinkClick r:id="rId6">
                  <a:extLst>
                    <a:ext uri="{A12FA001-AC4F-418D-AE19-62706E023703}">
                      <ahyp:hlinkClr xmlns:ahyp="http://schemas.microsoft.com/office/drawing/2018/hyperlinkcolor" xmlns="" val="tx"/>
                    </a:ext>
                  </a:extLst>
                </a:hlinkClick>
              </a:rPr>
              <a:t>Be SMART about Goal-setting</a:t>
            </a:r>
            <a:endParaRPr lang="en-CA" dirty="0">
              <a:solidFill>
                <a:schemeClr val="bg1"/>
              </a:solidFill>
            </a:endParaRPr>
          </a:p>
        </p:txBody>
      </p:sp>
    </p:spTree>
    <p:extLst>
      <p:ext uri="{BB962C8B-B14F-4D97-AF65-F5344CB8AC3E}">
        <p14:creationId xmlns:p14="http://schemas.microsoft.com/office/powerpoint/2010/main" val="180084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4400" y="3984080"/>
            <a:ext cx="10363200" cy="1500187"/>
          </a:xfrm>
        </p:spPr>
        <p:txBody>
          <a:bodyPr/>
          <a:lstStyle/>
          <a:p>
            <a:r>
              <a:rPr lang="en-US" b="1" dirty="0"/>
              <a:t>WEEK 1:</a:t>
            </a:r>
          </a:p>
          <a:p>
            <a:endParaRPr lang="en-US" sz="3000" b="1" dirty="0"/>
          </a:p>
          <a:p>
            <a:r>
              <a:rPr lang="en-US" b="1" u="sng" dirty="0"/>
              <a:t>introduction: </a:t>
            </a:r>
          </a:p>
          <a:p>
            <a:r>
              <a:rPr lang="en-US" b="1" dirty="0"/>
              <a:t>THE IMPORTANCE OF EFFECTIVE GOAL SETTING</a:t>
            </a:r>
            <a:br>
              <a:rPr lang="en-US" b="1" dirty="0"/>
            </a:br>
            <a:r>
              <a:rPr lang="en-US" i="1" cap="none" dirty="0"/>
              <a:t/>
            </a:r>
            <a:br>
              <a:rPr lang="en-US" i="1" cap="none" dirty="0"/>
            </a:br>
            <a:r>
              <a:rPr lang="en-US" i="1" cap="none" dirty="0"/>
              <a:t>Goals give you a benchmark to measure how well you are doing. There are ways you can set better short and longer-term sales goals and then actually reach them!</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3</a:t>
            </a:fld>
            <a:endParaRPr lang="en-US">
              <a:solidFill>
                <a:prstClr val="white"/>
              </a:solidFill>
            </a:endParaRPr>
          </a:p>
        </p:txBody>
      </p:sp>
    </p:spTree>
    <p:extLst>
      <p:ext uri="{BB962C8B-B14F-4D97-AF65-F5344CB8AC3E}">
        <p14:creationId xmlns:p14="http://schemas.microsoft.com/office/powerpoint/2010/main" val="13754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Align with S.M.A.R.T criteria to achieve your ultimate sales goals</a:t>
            </a:r>
            <a:br>
              <a:rPr lang="en-US" b="1" dirty="0"/>
            </a:br>
            <a:endParaRPr lang="en-US" b="1"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black">
                    <a:tint val="75000"/>
                  </a:prstClr>
                </a:solidFill>
              </a:rPr>
              <a:pPr defTabSz="457200"/>
              <a:t>4</a:t>
            </a:fld>
            <a:endParaRPr lang="en-US">
              <a:solidFill>
                <a:prstClr val="black">
                  <a:tint val="75000"/>
                </a:prstClr>
              </a:solidFill>
            </a:endParaRPr>
          </a:p>
        </p:txBody>
      </p:sp>
      <p:sp>
        <p:nvSpPr>
          <p:cNvPr id="6" name="Content Placeholder 18">
            <a:extLst>
              <a:ext uri="{FF2B5EF4-FFF2-40B4-BE49-F238E27FC236}">
                <a16:creationId xmlns:a16="http://schemas.microsoft.com/office/drawing/2014/main" xmlns=""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
        <p:nvSpPr>
          <p:cNvPr id="8" name="Text Placeholder 2">
            <a:extLst>
              <a:ext uri="{FF2B5EF4-FFF2-40B4-BE49-F238E27FC236}">
                <a16:creationId xmlns:a16="http://schemas.microsoft.com/office/drawing/2014/main" xmlns="" id="{371F4B73-632F-4DF5-B379-84755934B004}"/>
              </a:ext>
            </a:extLst>
          </p:cNvPr>
          <p:cNvSpPr txBox="1">
            <a:spLocks/>
          </p:cNvSpPr>
          <p:nvPr/>
        </p:nvSpPr>
        <p:spPr>
          <a:xfrm>
            <a:off x="883132" y="2106619"/>
            <a:ext cx="10561156" cy="2841619"/>
          </a:xfrm>
          <a:prstGeom prst="rect">
            <a:avLst/>
          </a:prstGeom>
        </p:spPr>
        <p:txBody>
          <a:bodyPr vert="horz" lIns="91440" tIns="45720" rIns="91440" bIns="45720" rtlCol="0" anchor="b">
            <a:noAutofit/>
          </a:bodyPr>
          <a:lstStyle>
            <a:lvl1pPr marL="0" indent="0" algn="ctr" defTabSz="457200" rtl="0" eaLnBrk="1" latinLnBrk="0" hangingPunct="1">
              <a:lnSpc>
                <a:spcPts val="4000"/>
              </a:lnSpc>
              <a:spcBef>
                <a:spcPts val="0"/>
              </a:spcBef>
              <a:buFont typeface="Arial"/>
              <a:buNone/>
              <a:defRPr sz="3400" b="0" i="0" kern="1200" cap="all" spc="100">
                <a:solidFill>
                  <a:schemeClr val="bg1"/>
                </a:solidFill>
                <a:latin typeface="Century Gothic"/>
                <a:ea typeface="+mn-ea"/>
                <a:cs typeface="Corbel"/>
              </a:defRPr>
            </a:lvl1pPr>
            <a:lvl2pPr marL="457200" indent="0" algn="l" defTabSz="457200" rtl="0" eaLnBrk="1" latinLnBrk="0" hangingPunct="1">
              <a:spcBef>
                <a:spcPts val="700"/>
              </a:spcBef>
              <a:buFont typeface="Arial"/>
              <a:buNone/>
              <a:defRPr sz="1800" kern="1200" spc="0">
                <a:solidFill>
                  <a:schemeClr val="tx1">
                    <a:tint val="75000"/>
                  </a:schemeClr>
                </a:solidFill>
                <a:latin typeface="Century Gothic"/>
                <a:ea typeface="+mn-ea"/>
                <a:cs typeface="Corbel"/>
              </a:defRPr>
            </a:lvl2pPr>
            <a:lvl3pPr marL="914400" indent="0" algn="l" defTabSz="457200" rtl="0" eaLnBrk="1" latinLnBrk="0" hangingPunct="1">
              <a:spcBef>
                <a:spcPts val="700"/>
              </a:spcBef>
              <a:buFont typeface="Arial"/>
              <a:buNone/>
              <a:defRPr sz="1600" kern="1200" spc="0">
                <a:solidFill>
                  <a:schemeClr val="tx1">
                    <a:tint val="75000"/>
                  </a:schemeClr>
                </a:solidFill>
                <a:latin typeface="Century Gothic"/>
                <a:ea typeface="+mn-ea"/>
                <a:cs typeface="Corbel"/>
              </a:defRPr>
            </a:lvl3pPr>
            <a:lvl4pPr marL="13716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4pPr>
            <a:lvl5pPr marL="18288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2400" b="1" i="1" cap="none" dirty="0">
                <a:solidFill>
                  <a:schemeClr val="tx1"/>
                </a:solidFill>
              </a:rPr>
              <a:t>Specific</a:t>
            </a:r>
            <a:r>
              <a:rPr lang="en-US" sz="2400" i="1" cap="none" dirty="0">
                <a:solidFill>
                  <a:schemeClr val="tx1"/>
                </a:solidFill>
              </a:rPr>
              <a:t> – Identify exactly what you want to achieve.</a:t>
            </a:r>
          </a:p>
          <a:p>
            <a:pPr marL="342900" indent="-342900" algn="l">
              <a:buFont typeface="Arial" panose="020B0604020202020204" pitchFamily="34" charset="0"/>
              <a:buChar char="•"/>
            </a:pPr>
            <a:r>
              <a:rPr lang="en-US" sz="2400" b="1" i="1" cap="none" dirty="0">
                <a:solidFill>
                  <a:schemeClr val="tx1"/>
                </a:solidFill>
              </a:rPr>
              <a:t>Measurable</a:t>
            </a:r>
            <a:r>
              <a:rPr lang="en-US" sz="2400" i="1" cap="none" dirty="0">
                <a:solidFill>
                  <a:schemeClr val="tx1"/>
                </a:solidFill>
              </a:rPr>
              <a:t> – Set out goals so you can measure your progress.</a:t>
            </a:r>
          </a:p>
          <a:p>
            <a:pPr marL="342900" indent="-342900" algn="l">
              <a:buFont typeface="Arial" panose="020B0604020202020204" pitchFamily="34" charset="0"/>
              <a:buChar char="•"/>
            </a:pPr>
            <a:r>
              <a:rPr lang="en-US" sz="2400" b="1" i="1" cap="none" dirty="0">
                <a:solidFill>
                  <a:schemeClr val="tx1"/>
                </a:solidFill>
              </a:rPr>
              <a:t>Achievable</a:t>
            </a:r>
            <a:r>
              <a:rPr lang="en-US" sz="2400" i="1" cap="none" dirty="0">
                <a:solidFill>
                  <a:schemeClr val="tx1"/>
                </a:solidFill>
              </a:rPr>
              <a:t> – Set smaller, achievable goals and update.</a:t>
            </a:r>
          </a:p>
          <a:p>
            <a:pPr marL="342900" indent="-342900" algn="l">
              <a:buFont typeface="Arial" panose="020B0604020202020204" pitchFamily="34" charset="0"/>
              <a:buChar char="•"/>
            </a:pPr>
            <a:r>
              <a:rPr lang="en-US" sz="2400" b="1" i="1" cap="none" dirty="0">
                <a:solidFill>
                  <a:schemeClr val="tx1"/>
                </a:solidFill>
              </a:rPr>
              <a:t>Relevant</a:t>
            </a:r>
            <a:r>
              <a:rPr lang="en-US" sz="2400" i="1" cap="none" dirty="0">
                <a:solidFill>
                  <a:schemeClr val="tx1"/>
                </a:solidFill>
              </a:rPr>
              <a:t> – Be consistent with the other objectives in your life.</a:t>
            </a:r>
          </a:p>
          <a:p>
            <a:pPr marL="342900" indent="-342900" algn="l">
              <a:buFont typeface="Arial" panose="020B0604020202020204" pitchFamily="34" charset="0"/>
              <a:buChar char="•"/>
            </a:pPr>
            <a:r>
              <a:rPr lang="en-US" sz="2400" b="1" i="1" cap="none" dirty="0">
                <a:solidFill>
                  <a:schemeClr val="tx1"/>
                </a:solidFill>
              </a:rPr>
              <a:t>Time-bound</a:t>
            </a:r>
            <a:r>
              <a:rPr lang="en-US" sz="2400" i="1" cap="none" dirty="0">
                <a:solidFill>
                  <a:schemeClr val="tx1"/>
                </a:solidFill>
              </a:rPr>
              <a:t> – Set a time frame for completing  your goals.</a:t>
            </a:r>
            <a:endParaRPr lang="en-US" sz="2400" b="1" dirty="0">
              <a:solidFill>
                <a:schemeClr val="tx1"/>
              </a:solidFill>
            </a:endParaRPr>
          </a:p>
        </p:txBody>
      </p:sp>
    </p:spTree>
    <p:extLst>
      <p:ext uri="{BB962C8B-B14F-4D97-AF65-F5344CB8AC3E}">
        <p14:creationId xmlns:p14="http://schemas.microsoft.com/office/powerpoint/2010/main" val="176628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Goal setting best practices:</a:t>
            </a:r>
          </a:p>
        </p:txBody>
      </p:sp>
      <p:sp>
        <p:nvSpPr>
          <p:cNvPr id="3" name="Content Placeholder 2"/>
          <p:cNvSpPr>
            <a:spLocks noGrp="1"/>
          </p:cNvSpPr>
          <p:nvPr>
            <p:ph idx="1"/>
          </p:nvPr>
        </p:nvSpPr>
        <p:spPr>
          <a:xfrm>
            <a:off x="883132" y="1848610"/>
            <a:ext cx="10972800" cy="4525963"/>
          </a:xfrm>
        </p:spPr>
        <p:txBody>
          <a:bodyPr/>
          <a:lstStyle/>
          <a:p>
            <a:pPr marL="0" indent="0">
              <a:buNone/>
            </a:pPr>
            <a:r>
              <a:rPr lang="en-CA" sz="2400" b="1" dirty="0"/>
              <a:t>Things to remember when setting your long and shorter term sales goals:</a:t>
            </a:r>
          </a:p>
          <a:p>
            <a:pPr marL="0" indent="0">
              <a:buNone/>
            </a:pPr>
            <a:endParaRPr lang="en-CA" sz="2400" dirty="0"/>
          </a:p>
          <a:p>
            <a:r>
              <a:rPr lang="en-US" sz="2400" dirty="0"/>
              <a:t>Set realistic targets </a:t>
            </a:r>
          </a:p>
          <a:p>
            <a:r>
              <a:rPr lang="en-US" sz="2400" dirty="0"/>
              <a:t>What’s on your dashboard?</a:t>
            </a:r>
          </a:p>
          <a:p>
            <a:r>
              <a:rPr lang="en-US" sz="2400" dirty="0"/>
              <a:t>Break goals down</a:t>
            </a:r>
          </a:p>
          <a:p>
            <a:r>
              <a:rPr lang="en-US" sz="2400" dirty="0"/>
              <a:t>Align with the competencies you want to develop</a:t>
            </a:r>
          </a:p>
          <a:p>
            <a:r>
              <a:rPr lang="en-US" sz="2400" dirty="0"/>
              <a:t>Understand the benefits and rewards connected with ongoing professional sales development</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black">
                    <a:tint val="75000"/>
                  </a:prstClr>
                </a:solidFill>
              </a:rPr>
              <a:pPr defTabSz="457200"/>
              <a:t>5</a:t>
            </a:fld>
            <a:endParaRPr lang="en-US">
              <a:solidFill>
                <a:prstClr val="black">
                  <a:tint val="75000"/>
                </a:prstClr>
              </a:solidFill>
            </a:endParaRPr>
          </a:p>
        </p:txBody>
      </p:sp>
      <p:sp>
        <p:nvSpPr>
          <p:cNvPr id="6" name="Content Placeholder 18">
            <a:extLst>
              <a:ext uri="{FF2B5EF4-FFF2-40B4-BE49-F238E27FC236}">
                <a16:creationId xmlns:a16="http://schemas.microsoft.com/office/drawing/2014/main" xmlns=""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1788038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FE3EED-B41D-47A2-8CDA-E4EFEE50B24E}"/>
              </a:ext>
            </a:extLst>
          </p:cNvPr>
          <p:cNvSpPr>
            <a:spLocks noGrp="1"/>
          </p:cNvSpPr>
          <p:nvPr>
            <p:ph type="title"/>
          </p:nvPr>
        </p:nvSpPr>
        <p:spPr/>
        <p:txBody>
          <a:bodyPr/>
          <a:lstStyle/>
          <a:p>
            <a:r>
              <a:rPr lang="en-CA" b="1" dirty="0"/>
              <a:t>Take action! </a:t>
            </a:r>
          </a:p>
        </p:txBody>
      </p:sp>
      <p:sp>
        <p:nvSpPr>
          <p:cNvPr id="3" name="Content Placeholder 2">
            <a:extLst>
              <a:ext uri="{FF2B5EF4-FFF2-40B4-BE49-F238E27FC236}">
                <a16:creationId xmlns:a16="http://schemas.microsoft.com/office/drawing/2014/main" xmlns="" id="{B74A4358-2824-42C9-8122-6F18FDBF0E24}"/>
              </a:ext>
            </a:extLst>
          </p:cNvPr>
          <p:cNvSpPr>
            <a:spLocks noGrp="1"/>
          </p:cNvSpPr>
          <p:nvPr>
            <p:ph idx="1"/>
          </p:nvPr>
        </p:nvSpPr>
        <p:spPr>
          <a:xfrm>
            <a:off x="892060" y="1346076"/>
            <a:ext cx="5597230" cy="3181680"/>
          </a:xfrm>
        </p:spPr>
        <p:txBody>
          <a:bodyPr/>
          <a:lstStyle/>
          <a:p>
            <a:pPr marL="0" indent="0">
              <a:buNone/>
            </a:pPr>
            <a:r>
              <a:rPr lang="en-CA" b="1" dirty="0"/>
              <a:t>Team activity: </a:t>
            </a:r>
            <a:br>
              <a:rPr lang="en-CA" b="1" dirty="0"/>
            </a:br>
            <a:r>
              <a:rPr lang="en-CA" b="1" dirty="0"/>
              <a:t/>
            </a:r>
            <a:br>
              <a:rPr lang="en-CA" b="1" dirty="0"/>
            </a:br>
            <a:r>
              <a:rPr lang="en-CA" dirty="0"/>
              <a:t>1. Each salesperson in the team should now take 15 minutes and write down 5 shorter term and 5 longer term goals.</a:t>
            </a:r>
          </a:p>
          <a:p>
            <a:pPr marL="0" indent="0">
              <a:buNone/>
            </a:pPr>
            <a:r>
              <a:rPr lang="en-CA" dirty="0"/>
              <a:t>2. Once you’ve come up with your goals, share them with your manager so they can feedback on how achievable each goal is in the designated timeframe and how, actually, some longer term goals can be met through with shorter-term activities.</a:t>
            </a:r>
          </a:p>
          <a:p>
            <a:pPr marL="0" indent="0">
              <a:buNone/>
            </a:pPr>
            <a:endParaRPr lang="en-CA" dirty="0"/>
          </a:p>
          <a:p>
            <a:pPr marL="0" indent="0">
              <a:buNone/>
            </a:pPr>
            <a:endParaRPr lang="en-CA" dirty="0"/>
          </a:p>
          <a:p>
            <a:endParaRPr lang="en-CA" i="1" dirty="0"/>
          </a:p>
        </p:txBody>
      </p:sp>
      <p:sp>
        <p:nvSpPr>
          <p:cNvPr id="4" name="Slide Number Placeholder 3">
            <a:extLst>
              <a:ext uri="{FF2B5EF4-FFF2-40B4-BE49-F238E27FC236}">
                <a16:creationId xmlns:a16="http://schemas.microsoft.com/office/drawing/2014/main" xmlns="" id="{B1AA6FAE-CAE3-45A1-9F16-B6EF7A678F65}"/>
              </a:ext>
            </a:extLst>
          </p:cNvPr>
          <p:cNvSpPr>
            <a:spLocks noGrp="1"/>
          </p:cNvSpPr>
          <p:nvPr>
            <p:ph type="sldNum" sz="quarter" idx="12"/>
          </p:nvPr>
        </p:nvSpPr>
        <p:spPr/>
        <p:txBody>
          <a:bodyPr/>
          <a:lstStyle/>
          <a:p>
            <a:pPr defTabSz="457200"/>
            <a:fld id="{334C5153-70F3-9C47-B2BA-087581A486FC}" type="slidenum">
              <a:rPr lang="en-US">
                <a:solidFill>
                  <a:prstClr val="black">
                    <a:tint val="75000"/>
                  </a:prstClr>
                </a:solidFill>
              </a:rPr>
              <a:pPr defTabSz="457200"/>
              <a:t>6</a:t>
            </a:fld>
            <a:endParaRPr lang="en-US">
              <a:solidFill>
                <a:prstClr val="black">
                  <a:tint val="75000"/>
                </a:prstClr>
              </a:solidFill>
            </a:endParaRPr>
          </a:p>
        </p:txBody>
      </p:sp>
      <p:sp>
        <p:nvSpPr>
          <p:cNvPr id="7" name="TextBox 6">
            <a:extLst>
              <a:ext uri="{FF2B5EF4-FFF2-40B4-BE49-F238E27FC236}">
                <a16:creationId xmlns:a16="http://schemas.microsoft.com/office/drawing/2014/main" xmlns="" id="{30EDA8CC-51A8-452B-88F9-B075D003700D}"/>
              </a:ext>
            </a:extLst>
          </p:cNvPr>
          <p:cNvSpPr txBox="1"/>
          <p:nvPr/>
        </p:nvSpPr>
        <p:spPr>
          <a:xfrm>
            <a:off x="6737803" y="5229154"/>
            <a:ext cx="4775771" cy="646331"/>
          </a:xfrm>
          <a:prstGeom prst="rect">
            <a:avLst/>
          </a:prstGeom>
          <a:solidFill>
            <a:schemeClr val="accent1">
              <a:lumMod val="50000"/>
            </a:schemeClr>
          </a:solidFill>
        </p:spPr>
        <p:txBody>
          <a:bodyPr wrap="square" rtlCol="0">
            <a:spAutoFit/>
          </a:bodyPr>
          <a:lstStyle/>
          <a:p>
            <a:r>
              <a:rPr lang="en-CA" b="1" u="sng" dirty="0">
                <a:solidFill>
                  <a:srgbClr val="FFFF66"/>
                </a:solidFill>
                <a:hlinkClick r:id="rId3">
                  <a:extLst>
                    <a:ext uri="{A12FA001-AC4F-418D-AE19-62706E023703}">
                      <ahyp:hlinkClr xmlns:ahyp="http://schemas.microsoft.com/office/drawing/2018/hyperlinkcolor" xmlns="" val="tx"/>
                    </a:ext>
                  </a:extLst>
                </a:hlinkClick>
              </a:rPr>
              <a:t>DOWNLOAD NOW:</a:t>
            </a:r>
            <a:r>
              <a:rPr lang="en-CA" b="1" dirty="0">
                <a:solidFill>
                  <a:srgbClr val="FFFF66"/>
                </a:solidFill>
                <a:hlinkClick r:id="rId3">
                  <a:extLst>
                    <a:ext uri="{A12FA001-AC4F-418D-AE19-62706E023703}">
                      <ahyp:hlinkClr xmlns:ahyp="http://schemas.microsoft.com/office/drawing/2018/hyperlinkcolor" xmlns="" val="tx"/>
                    </a:ext>
                  </a:extLst>
                </a:hlinkClick>
              </a:rPr>
              <a:t> </a:t>
            </a:r>
            <a:r>
              <a:rPr lang="en-US" b="1" dirty="0">
                <a:solidFill>
                  <a:schemeClr val="bg1"/>
                </a:solidFill>
              </a:rPr>
              <a:t>5-STEP CLOSED-LOOP GOAL SETTING TOOL</a:t>
            </a:r>
            <a:endParaRPr lang="en-CA" dirty="0">
              <a:solidFill>
                <a:schemeClr val="bg1"/>
              </a:solidFill>
            </a:endParaRPr>
          </a:p>
        </p:txBody>
      </p:sp>
      <p:pic>
        <p:nvPicPr>
          <p:cNvPr id="8" name="Picture 7">
            <a:extLst>
              <a:ext uri="{FF2B5EF4-FFF2-40B4-BE49-F238E27FC236}">
                <a16:creationId xmlns:a16="http://schemas.microsoft.com/office/drawing/2014/main" xmlns="" id="{C8C6328D-21B3-4216-9BF6-FAEA5DEBEF6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36774" y="1305680"/>
            <a:ext cx="4876800" cy="3681984"/>
          </a:xfrm>
          <a:prstGeom prst="rect">
            <a:avLst/>
          </a:prstGeom>
        </p:spPr>
      </p:pic>
    </p:spTree>
    <p:extLst>
      <p:ext uri="{BB962C8B-B14F-4D97-AF65-F5344CB8AC3E}">
        <p14:creationId xmlns:p14="http://schemas.microsoft.com/office/powerpoint/2010/main" val="789092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96001" y="885821"/>
            <a:ext cx="10363200" cy="783667"/>
          </a:xfrm>
        </p:spPr>
        <p:txBody>
          <a:bodyPr/>
          <a:lstStyle/>
          <a:p>
            <a:r>
              <a:rPr lang="en-US" b="1" dirty="0"/>
              <a:t>ADDITIONAL RESOURCES FROM CPSA</a:t>
            </a:r>
          </a:p>
        </p:txBody>
      </p:sp>
      <p:sp>
        <p:nvSpPr>
          <p:cNvPr id="5" name="Text Placeholder 2">
            <a:extLst>
              <a:ext uri="{FF2B5EF4-FFF2-40B4-BE49-F238E27FC236}">
                <a16:creationId xmlns:a16="http://schemas.microsoft.com/office/drawing/2014/main" xmlns="" id="{82E9545E-F244-4E2D-BF75-A3978A4775ED}"/>
              </a:ext>
            </a:extLst>
          </p:cNvPr>
          <p:cNvSpPr txBox="1">
            <a:spLocks/>
          </p:cNvSpPr>
          <p:nvPr/>
        </p:nvSpPr>
        <p:spPr>
          <a:xfrm>
            <a:off x="796001" y="2500310"/>
            <a:ext cx="10363200" cy="3098793"/>
          </a:xfrm>
          <a:prstGeom prst="rect">
            <a:avLst/>
          </a:prstGeom>
        </p:spPr>
        <p:txBody>
          <a:bodyPr vert="horz" lIns="91440" tIns="45720" rIns="91440" bIns="45720" rtlCol="0" anchor="b">
            <a:noAutofit/>
          </a:bodyPr>
          <a:lstStyle>
            <a:lvl1pPr marL="0" indent="0" algn="ctr" defTabSz="457200" rtl="0" eaLnBrk="1" latinLnBrk="0" hangingPunct="1">
              <a:lnSpc>
                <a:spcPts val="4000"/>
              </a:lnSpc>
              <a:spcBef>
                <a:spcPts val="0"/>
              </a:spcBef>
              <a:buFont typeface="Arial"/>
              <a:buNone/>
              <a:defRPr sz="3400" b="0" i="0" kern="1200" cap="all" spc="100">
                <a:solidFill>
                  <a:schemeClr val="bg1"/>
                </a:solidFill>
                <a:latin typeface="Century Gothic"/>
                <a:ea typeface="+mn-ea"/>
                <a:cs typeface="Corbel"/>
              </a:defRPr>
            </a:lvl1pPr>
            <a:lvl2pPr marL="457200" indent="0" algn="l" defTabSz="457200" rtl="0" eaLnBrk="1" latinLnBrk="0" hangingPunct="1">
              <a:spcBef>
                <a:spcPts val="700"/>
              </a:spcBef>
              <a:buFont typeface="Arial"/>
              <a:buNone/>
              <a:defRPr sz="1800" kern="1200" spc="0">
                <a:solidFill>
                  <a:schemeClr val="tx1">
                    <a:tint val="75000"/>
                  </a:schemeClr>
                </a:solidFill>
                <a:latin typeface="Century Gothic"/>
                <a:ea typeface="+mn-ea"/>
                <a:cs typeface="Corbel"/>
              </a:defRPr>
            </a:lvl2pPr>
            <a:lvl3pPr marL="914400" indent="0" algn="l" defTabSz="457200" rtl="0" eaLnBrk="1" latinLnBrk="0" hangingPunct="1">
              <a:spcBef>
                <a:spcPts val="700"/>
              </a:spcBef>
              <a:buFont typeface="Arial"/>
              <a:buNone/>
              <a:defRPr sz="1600" kern="1200" spc="0">
                <a:solidFill>
                  <a:schemeClr val="tx1">
                    <a:tint val="75000"/>
                  </a:schemeClr>
                </a:solidFill>
                <a:latin typeface="Century Gothic"/>
                <a:ea typeface="+mn-ea"/>
                <a:cs typeface="Corbel"/>
              </a:defRPr>
            </a:lvl3pPr>
            <a:lvl4pPr marL="13716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4pPr>
            <a:lvl5pPr marL="18288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1800" b="1" i="1" cap="none" dirty="0">
                <a:hlinkClick r:id="rId3">
                  <a:extLst>
                    <a:ext uri="{A12FA001-AC4F-418D-AE19-62706E023703}">
                      <ahyp:hlinkClr xmlns:ahyp="http://schemas.microsoft.com/office/drawing/2018/hyperlinkcolor" xmlns="" val="tx"/>
                    </a:ext>
                  </a:extLst>
                </a:hlinkClick>
              </a:rPr>
              <a:t>TEMPLATES</a:t>
            </a:r>
            <a:r>
              <a:rPr lang="en-US" sz="1800" i="1" cap="none" dirty="0"/>
              <a:t> – CPSA is constantly building and upgrading our catalog of templates to make your job easier!</a:t>
            </a:r>
          </a:p>
          <a:p>
            <a:pPr marL="342900" indent="-342900" algn="l">
              <a:buFont typeface="Arial" panose="020B0604020202020204" pitchFamily="34" charset="0"/>
              <a:buChar char="•"/>
            </a:pPr>
            <a:r>
              <a:rPr lang="en-US" sz="1800" b="1" i="1" cap="none" dirty="0">
                <a:hlinkClick r:id="rId4">
                  <a:extLst>
                    <a:ext uri="{A12FA001-AC4F-418D-AE19-62706E023703}">
                      <ahyp:hlinkClr xmlns:ahyp="http://schemas.microsoft.com/office/drawing/2018/hyperlinkcolor" xmlns="" val="tx"/>
                    </a:ext>
                  </a:extLst>
                </a:hlinkClick>
              </a:rPr>
              <a:t>WEBINARS</a:t>
            </a:r>
            <a:r>
              <a:rPr lang="en-US" sz="1800" b="1" i="1" cap="none" dirty="0"/>
              <a:t> </a:t>
            </a:r>
            <a:r>
              <a:rPr lang="en-US" sz="1800" i="1" cap="none" dirty="0"/>
              <a:t>- Our “virtual” training sessions led by industry experts, at your convenience.</a:t>
            </a:r>
          </a:p>
          <a:p>
            <a:pPr marL="342900" indent="-342900" algn="l">
              <a:buFont typeface="Arial" panose="020B0604020202020204" pitchFamily="34" charset="0"/>
              <a:buChar char="•"/>
            </a:pPr>
            <a:r>
              <a:rPr lang="en-US" sz="1800" b="1" i="1" cap="none" dirty="0">
                <a:hlinkClick r:id="rId5">
                  <a:extLst>
                    <a:ext uri="{A12FA001-AC4F-418D-AE19-62706E023703}">
                      <ahyp:hlinkClr xmlns:ahyp="http://schemas.microsoft.com/office/drawing/2018/hyperlinkcolor" xmlns="" val="tx"/>
                    </a:ext>
                  </a:extLst>
                </a:hlinkClick>
              </a:rPr>
              <a:t>PODCASTS</a:t>
            </a:r>
            <a:r>
              <a:rPr lang="en-US" sz="1800" b="1" i="1" cap="none" dirty="0"/>
              <a:t> </a:t>
            </a:r>
            <a:r>
              <a:rPr lang="en-US" sz="1800" i="1" cap="none" dirty="0"/>
              <a:t>- Take the sales experts wherever you go!</a:t>
            </a:r>
          </a:p>
          <a:p>
            <a:pPr marL="342900" indent="-342900" algn="l">
              <a:buFont typeface="Arial" panose="020B0604020202020204" pitchFamily="34" charset="0"/>
              <a:buChar char="•"/>
            </a:pPr>
            <a:r>
              <a:rPr lang="en-US" sz="1800" b="1" i="1" cap="none" dirty="0">
                <a:hlinkClick r:id="rId6">
                  <a:extLst>
                    <a:ext uri="{A12FA001-AC4F-418D-AE19-62706E023703}">
                      <ahyp:hlinkClr xmlns:ahyp="http://schemas.microsoft.com/office/drawing/2018/hyperlinkcolor" xmlns="" val="tx"/>
                    </a:ext>
                  </a:extLst>
                </a:hlinkClick>
              </a:rPr>
              <a:t>LEARNING HUB </a:t>
            </a:r>
            <a:r>
              <a:rPr lang="en-US" sz="1800" i="1" cap="none" dirty="0"/>
              <a:t>- Check out the latest sales articles, white papers, and </a:t>
            </a:r>
            <a:r>
              <a:rPr lang="en-US" sz="1800" i="1" cap="none" dirty="0" err="1"/>
              <a:t>ebooks</a:t>
            </a:r>
            <a:endParaRPr lang="en-US" sz="1800" dirty="0"/>
          </a:p>
        </p:txBody>
      </p:sp>
      <p:sp>
        <p:nvSpPr>
          <p:cNvPr id="6" name="Slide Number Placeholder 3">
            <a:extLst>
              <a:ext uri="{FF2B5EF4-FFF2-40B4-BE49-F238E27FC236}">
                <a16:creationId xmlns:a16="http://schemas.microsoft.com/office/drawing/2014/main" xmlns="" id="{3143199F-5699-43D2-9D47-E8F5C1795FC9}"/>
              </a:ext>
            </a:extLst>
          </p:cNvPr>
          <p:cNvSpPr>
            <a:spLocks noGrp="1"/>
          </p:cNvSpPr>
          <p:nvPr>
            <p:ph type="sldNum" sz="quarter" idx="12"/>
          </p:nvPr>
        </p:nvSpPr>
        <p:spPr>
          <a:xfrm>
            <a:off x="327428" y="6356352"/>
            <a:ext cx="609600" cy="365125"/>
          </a:xfrm>
        </p:spPr>
        <p:txBody>
          <a:bodyPr/>
          <a:lstStyle/>
          <a:p>
            <a:pPr defTabSz="457200"/>
            <a:fld id="{334C5153-70F3-9C47-B2BA-087581A486FC}" type="slidenum">
              <a:rPr lang="en-US">
                <a:solidFill>
                  <a:prstClr val="white"/>
                </a:solidFill>
              </a:rPr>
              <a:pPr defTabSz="457200"/>
              <a:t>7</a:t>
            </a:fld>
            <a:endParaRPr lang="en-US">
              <a:solidFill>
                <a:prstClr val="white"/>
              </a:solidFill>
            </a:endParaRPr>
          </a:p>
        </p:txBody>
      </p:sp>
    </p:spTree>
    <p:extLst>
      <p:ext uri="{BB962C8B-B14F-4D97-AF65-F5344CB8AC3E}">
        <p14:creationId xmlns:p14="http://schemas.microsoft.com/office/powerpoint/2010/main" val="1930096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b="1" dirty="0"/>
              <a:t>GO TEAM GO!</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8</a:t>
            </a:fld>
            <a:endParaRPr lang="en-US">
              <a:solidFill>
                <a:prstClr val="white"/>
              </a:solidFill>
            </a:endParaRPr>
          </a:p>
        </p:txBody>
      </p:sp>
    </p:spTree>
    <p:extLst>
      <p:ext uri="{BB962C8B-B14F-4D97-AF65-F5344CB8AC3E}">
        <p14:creationId xmlns:p14="http://schemas.microsoft.com/office/powerpoint/2010/main" val="1472119547"/>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0096D2"/>
      </a:dk2>
      <a:lt2>
        <a:srgbClr val="EAEAEA"/>
      </a:lt2>
      <a:accent1>
        <a:srgbClr val="0096D2"/>
      </a:accent1>
      <a:accent2>
        <a:srgbClr val="797C7F"/>
      </a:accent2>
      <a:accent3>
        <a:srgbClr val="0096D2"/>
      </a:accent3>
      <a:accent4>
        <a:srgbClr val="797C7F"/>
      </a:accent4>
      <a:accent5>
        <a:srgbClr val="0096D2"/>
      </a:accent5>
      <a:accent6>
        <a:srgbClr val="797C7F"/>
      </a:accent6>
      <a:hlink>
        <a:srgbClr val="797C7F"/>
      </a:hlink>
      <a:folHlink>
        <a:srgbClr val="797C7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43526</TotalTime>
  <Words>942</Words>
  <Application>Microsoft Office PowerPoint</Application>
  <PresentationFormat>Widescreen</PresentationFormat>
  <Paragraphs>93</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Corbel</vt:lpstr>
      <vt:lpstr>Franklin Gothic Book</vt:lpstr>
      <vt:lpstr>1_Office Theme</vt:lpstr>
      <vt:lpstr>The goal planning rulebook, A 4-WEEK strategy document</vt:lpstr>
      <vt:lpstr>PowerPoint Presentation</vt:lpstr>
      <vt:lpstr>PowerPoint Presentation</vt:lpstr>
      <vt:lpstr>Align with S.M.A.R.T criteria to achieve your ultimate sales goals </vt:lpstr>
      <vt:lpstr>Goal setting best practices:</vt:lpstr>
      <vt:lpstr>Take action!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Rupelyn Osorio</dc:creator>
  <cp:lastModifiedBy>Rupelyn Osorio</cp:lastModifiedBy>
  <cp:revision>72</cp:revision>
  <cp:lastPrinted>2018-08-22T16:56:58Z</cp:lastPrinted>
  <dcterms:created xsi:type="dcterms:W3CDTF">2018-08-13T20:49:31Z</dcterms:created>
  <dcterms:modified xsi:type="dcterms:W3CDTF">2020-04-21T21:53:46Z</dcterms:modified>
</cp:coreProperties>
</file>